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5143500" cx="9144000"/>
  <p:notesSz cx="6858000" cy="9144000"/>
  <p:embeddedFontLst>
    <p:embeddedFont>
      <p:font typeface="IBM Plex Sans"/>
      <p:regular r:id="rId37"/>
      <p:bold r:id="rId38"/>
      <p:italic r:id="rId39"/>
      <p:boldItalic r:id="rId40"/>
    </p:embeddedFont>
    <p:embeddedFont>
      <p:font typeface="Overpass"/>
      <p:regular r:id="rId41"/>
      <p:bold r:id="rId42"/>
      <p:italic r:id="rId43"/>
      <p:boldItalic r:id="rId44"/>
    </p:embeddedFont>
    <p:embeddedFont>
      <p:font typeface="IBM Plex Mono SemiBold"/>
      <p:regular r:id="rId45"/>
      <p:bold r:id="rId46"/>
      <p:italic r:id="rId47"/>
      <p:boldItalic r:id="rId48"/>
    </p:embeddedFont>
    <p:embeddedFont>
      <p:font typeface="Overpass SemiBold"/>
      <p:regular r:id="rId49"/>
      <p:bold r:id="rId50"/>
      <p:italic r:id="rId51"/>
      <p:boldItalic r:id="rId52"/>
    </p:embeddedFont>
    <p:embeddedFont>
      <p:font typeface="IBM Plex Mono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BMPlexSans-boldItalic.fntdata"/><Relationship Id="rId42" Type="http://schemas.openxmlformats.org/officeDocument/2006/relationships/font" Target="fonts/Overpass-bold.fntdata"/><Relationship Id="rId41" Type="http://schemas.openxmlformats.org/officeDocument/2006/relationships/font" Target="fonts/Overpass-regular.fntdata"/><Relationship Id="rId44" Type="http://schemas.openxmlformats.org/officeDocument/2006/relationships/font" Target="fonts/Overpass-boldItalic.fntdata"/><Relationship Id="rId43" Type="http://schemas.openxmlformats.org/officeDocument/2006/relationships/font" Target="fonts/Overpass-italic.fntdata"/><Relationship Id="rId46" Type="http://schemas.openxmlformats.org/officeDocument/2006/relationships/font" Target="fonts/IBMPlexMonoSemiBold-bold.fntdata"/><Relationship Id="rId45" Type="http://schemas.openxmlformats.org/officeDocument/2006/relationships/font" Target="fonts/IBMPlexMonoSemiBold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IBMPlexMonoSemiBold-boldItalic.fntdata"/><Relationship Id="rId47" Type="http://schemas.openxmlformats.org/officeDocument/2006/relationships/font" Target="fonts/IBMPlexMonoSemiBold-italic.fntdata"/><Relationship Id="rId49" Type="http://schemas.openxmlformats.org/officeDocument/2006/relationships/font" Target="fonts/OverpassSemiBol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font" Target="fonts/IBMPlexSans-regular.fntdata"/><Relationship Id="rId36" Type="http://schemas.openxmlformats.org/officeDocument/2006/relationships/slide" Target="slides/slide32.xml"/><Relationship Id="rId39" Type="http://schemas.openxmlformats.org/officeDocument/2006/relationships/font" Target="fonts/IBMPlexSans-italic.fntdata"/><Relationship Id="rId38" Type="http://schemas.openxmlformats.org/officeDocument/2006/relationships/font" Target="fonts/IBMPlexSans-bold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OverpassSemiBold-italic.fntdata"/><Relationship Id="rId50" Type="http://schemas.openxmlformats.org/officeDocument/2006/relationships/font" Target="fonts/OverpassSemiBold-bold.fntdata"/><Relationship Id="rId53" Type="http://schemas.openxmlformats.org/officeDocument/2006/relationships/font" Target="fonts/IBMPlexMono-regular.fntdata"/><Relationship Id="rId52" Type="http://schemas.openxmlformats.org/officeDocument/2006/relationships/font" Target="fonts/OverpassSemiBold-boldItalic.fntdata"/><Relationship Id="rId11" Type="http://schemas.openxmlformats.org/officeDocument/2006/relationships/slide" Target="slides/slide7.xml"/><Relationship Id="rId55" Type="http://schemas.openxmlformats.org/officeDocument/2006/relationships/font" Target="fonts/IBMPlexMono-italic.fntdata"/><Relationship Id="rId10" Type="http://schemas.openxmlformats.org/officeDocument/2006/relationships/slide" Target="slides/slide6.xml"/><Relationship Id="rId54" Type="http://schemas.openxmlformats.org/officeDocument/2006/relationships/font" Target="fonts/IBMPlexMono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56" Type="http://schemas.openxmlformats.org/officeDocument/2006/relationships/font" Target="fonts/IBMPlexMono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8913f6035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8913f6035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8913f6035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8913f6035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88dd60bee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88dd60bee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88dd60bee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88dd60bee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88dd60bee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88dd60bee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88dd60bee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88dd60bee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88dd60bee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88dd60bee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88dd60bee9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88dd60bee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88dd60bee9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88dd60bee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88dd60bee9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88dd60bee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00a4e41519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00a4e41519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88dd60bee9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88dd60bee9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8913f603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8913f603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88dd60bee9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88dd60bee9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88dd60bee9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88dd60bee9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8913f6035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8913f6035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8913f6035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8913f6035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8913f6035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8913f6035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8913f6035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8913f6035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8913f6035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8913f6035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8913f6035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8913f6035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88dd60bee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88dd60bee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602946da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1602946da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10e1a2473a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10e1a2473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8913f6035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8913f6035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88dd60bee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88dd60bee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88dd60bee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88dd60bee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88dd60bee9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88dd60bee9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88dd60bee9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88dd60bee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88dd60bee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88dd60bee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88dd60bee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88dd60bee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sz="2800">
                <a:latin typeface="Overpass"/>
                <a:ea typeface="Overpass"/>
                <a:cs typeface="Overpass"/>
                <a:sym typeface="Overpas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◻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▫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◻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▫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◻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▫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▫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▫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▫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▫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▫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▫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◻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▫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▫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▫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▫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▫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▫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▫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147950"/>
            <a:ext cx="5874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◻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▫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▫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▫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▫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▫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▫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▫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verpass SemiBold"/>
              <a:buNone/>
              <a:defRPr sz="21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◻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▫"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.xml"/><Relationship Id="rId10" Type="http://schemas.openxmlformats.org/officeDocument/2006/relationships/slideLayout" Target="../slideLayouts/slideLayout5.xml"/><Relationship Id="rId1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7.xml"/><Relationship Id="rId1" Type="http://schemas.openxmlformats.org/officeDocument/2006/relationships/image" Target="../media/image2.jpg"/><Relationship Id="rId2" Type="http://schemas.openxmlformats.org/officeDocument/2006/relationships/hyperlink" Target="https://twitter.com/ondrejsika" TargetMode="External"/><Relationship Id="rId3" Type="http://schemas.openxmlformats.org/officeDocument/2006/relationships/hyperlink" Target="mailto:ondrej@sika.io" TargetMode="External"/><Relationship Id="rId4" Type="http://schemas.openxmlformats.org/officeDocument/2006/relationships/hyperlink" Target="https://sika.io" TargetMode="External"/><Relationship Id="rId9" Type="http://schemas.openxmlformats.org/officeDocument/2006/relationships/slideLayout" Target="../slideLayouts/slideLayout4.xml"/><Relationship Id="rId15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9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1.xml"/><Relationship Id="rId5" Type="http://schemas.openxmlformats.org/officeDocument/2006/relationships/hyperlink" Target="https://linkedin.com/in/ondrejsika" TargetMode="External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E1E1"/>
              </a:buClr>
              <a:buSzPts val="2500"/>
              <a:buFont typeface="IBM Plex Mono"/>
              <a:buNone/>
              <a:defRPr b="1" sz="2500">
                <a:solidFill>
                  <a:srgbClr val="E1E1E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■"/>
              <a:defRPr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◻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▫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▫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▫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▫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▫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▫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IBM Plex Sans"/>
              <a:buChar char="▫"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>
            <p:ph idx="2" type="title"/>
          </p:nvPr>
        </p:nvSpPr>
        <p:spPr>
          <a:xfrm>
            <a:off x="311700" y="703375"/>
            <a:ext cx="70338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08080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/>
        </p:nvSpPr>
        <p:spPr>
          <a:xfrm>
            <a:off x="311700" y="4663225"/>
            <a:ext cx="10914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uFill>
                  <a:noFill/>
                </a:uFill>
                <a:latin typeface="IBM Plex Mono SemiBold"/>
                <a:ea typeface="IBM Plex Mono SemiBold"/>
                <a:cs typeface="IBM Plex Mono SemiBold"/>
                <a:sym typeface="IBM Plex Mono SemiBol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@ondrejsika</a:t>
            </a:r>
            <a:endParaRPr sz="900">
              <a:solidFill>
                <a:schemeClr val="lt1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11" name="Google Shape;11;p1"/>
          <p:cNvSpPr txBox="1"/>
          <p:nvPr/>
        </p:nvSpPr>
        <p:spPr>
          <a:xfrm>
            <a:off x="1249500" y="4663225"/>
            <a:ext cx="11928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uFill>
                  <a:noFill/>
                </a:uFill>
                <a:latin typeface="IBM Plex Mono SemiBold"/>
                <a:ea typeface="IBM Plex Mono SemiBold"/>
                <a:cs typeface="IBM Plex Mono SemiBold"/>
                <a:sym typeface="IBM Plex Mono SemiBol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ondrej@sika.io</a:t>
            </a:r>
            <a:endParaRPr sz="900">
              <a:solidFill>
                <a:schemeClr val="lt1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2375925" y="4663225"/>
            <a:ext cx="9963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uFill>
                  <a:noFill/>
                </a:uFill>
                <a:latin typeface="IBM Plex Mono SemiBold"/>
                <a:ea typeface="IBM Plex Mono SemiBold"/>
                <a:cs typeface="IBM Plex Mono SemiBold"/>
                <a:sym typeface="IBM Plex Mono SemiBol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sika.io</a:t>
            </a:r>
            <a:endParaRPr sz="900">
              <a:solidFill>
                <a:schemeClr val="lt1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3002225" y="4663250"/>
            <a:ext cx="12951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uFill>
                  <a:noFill/>
                </a:uFill>
                <a:latin typeface="IBM Plex Mono"/>
                <a:ea typeface="IBM Plex Mono"/>
                <a:cs typeface="IBM Plex Mono"/>
                <a:sym typeface="IBM Plex Mon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/in/ondrejsika</a:t>
            </a:r>
            <a:endParaRPr b="1" sz="90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6"/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ondrej@sika.io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26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11700" y="3136550"/>
            <a:ext cx="8520600" cy="14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</a:rPr>
              <a:t>Ondřej Šika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ondrej@sika.io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</a:rPr>
              <a:t>@ondrejsika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</a:rPr>
              <a:t>jOpenSpace 2023,</a:t>
            </a:r>
            <a:br>
              <a:rPr lang="en" sz="1200">
                <a:solidFill>
                  <a:schemeClr val="lt1"/>
                </a:solidFill>
              </a:rPr>
            </a:br>
            <a:r>
              <a:rPr lang="en" sz="1200">
                <a:solidFill>
                  <a:schemeClr val="lt1"/>
                </a:solidFill>
              </a:rPr>
              <a:t>Telč, 7. 10. 2023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60" name="Google Shape;60;p13"/>
          <p:cNvSpPr txBox="1"/>
          <p:nvPr>
            <p:ph type="ctrTitle"/>
          </p:nvPr>
        </p:nvSpPr>
        <p:spPr>
          <a:xfrm>
            <a:off x="311700" y="469250"/>
            <a:ext cx="8520600" cy="23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00">
                <a:solidFill>
                  <a:schemeClr val="lt1"/>
                </a:solidFill>
              </a:rPr>
              <a:t>VPNs in 2023</a:t>
            </a:r>
            <a:endParaRPr sz="4400">
              <a:solidFill>
                <a:schemeClr val="lt1"/>
              </a:solidFill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3800" y="2863050"/>
            <a:ext cx="1637800" cy="163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7975" y="151675"/>
            <a:ext cx="1568276" cy="156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4800" y="1080825"/>
            <a:ext cx="2224450" cy="222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4975" y="1152850"/>
            <a:ext cx="3895025" cy="39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11700" y="1250150"/>
            <a:ext cx="8330400" cy="29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/>
              <a:t>Open Source alternatives?</a:t>
            </a:r>
            <a:endParaRPr b="1" sz="5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311700" y="1250150"/>
            <a:ext cx="8133000" cy="29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46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Char char="-"/>
            </a:pPr>
            <a:r>
              <a:rPr b="1" lang="en" sz="5000"/>
              <a:t>HashiCorp Boundary</a:t>
            </a:r>
            <a:endParaRPr b="1" sz="5000"/>
          </a:p>
          <a:p>
            <a:pPr indent="-546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Char char="-"/>
            </a:pPr>
            <a:r>
              <a:rPr b="1" lang="en" sz="5000"/>
              <a:t>oidc2-proxy</a:t>
            </a:r>
            <a:endParaRPr b="1" sz="5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/>
              <a:t>What if we really </a:t>
            </a:r>
            <a:br>
              <a:rPr b="1" lang="en" sz="5000"/>
            </a:br>
            <a:r>
              <a:rPr b="1" lang="en" sz="5000"/>
              <a:t>need a VPN?</a:t>
            </a:r>
            <a:endParaRPr b="1" sz="5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500" y="641000"/>
            <a:ext cx="7723000" cy="386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WireGuard?</a:t>
            </a:r>
            <a:endParaRPr/>
          </a:p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Great alternative to OpenVPN &amp; IPSec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Modern, Simple &amp; Robust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Cross Platform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Roaming support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Open Source GPLv3</a:t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9950" y="282025"/>
            <a:ext cx="2862351" cy="286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026" y="148850"/>
            <a:ext cx="756592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039" y="148850"/>
            <a:ext cx="756592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9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/>
              <a:t>But WireGuard is not so user friendly… 😔</a:t>
            </a:r>
            <a:endParaRPr b="1" sz="5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0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190500"/>
            <a:ext cx="85725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Tailscale</a:t>
            </a:r>
            <a:endParaRPr/>
          </a:p>
        </p:txBody>
      </p:sp>
      <p:sp>
        <p:nvSpPr>
          <p:cNvPr id="179" name="Google Shape;179;p31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Modern managed VPN solution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WireGuard based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Identity based authentication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6 USD / user / mo (3 free users, 100 devices)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Serverless VPN (managed relay servers)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ACL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API &amp; Terraform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Open Source Clients, Open Communication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Great Docs &amp; Blog</a:t>
            </a:r>
            <a:endParaRPr/>
          </a:p>
        </p:txBody>
      </p:sp>
      <p:pic>
        <p:nvPicPr>
          <p:cNvPr id="180" name="Google Shape;1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6325" y="373525"/>
            <a:ext cx="2239200" cy="22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Ondřej</a:t>
            </a:r>
            <a:r>
              <a:rPr lang="en"/>
              <a:t> Šika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11700" y="1250150"/>
            <a:ext cx="46782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I'm a DevOps engineer and consultant from Prague.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 help companies to set up or improve DevOps to deliver easier, faster and more reliable software products.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 have also </a:t>
            </a:r>
            <a:r>
              <a:rPr lang="en"/>
              <a:t>popular</a:t>
            </a:r>
            <a:r>
              <a:rPr lang="en"/>
              <a:t> DevOps training.</a:t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362" y="-1"/>
            <a:ext cx="385764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2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63200"/>
            <a:ext cx="9397552" cy="545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3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4"/>
            <a:ext cx="9144003" cy="5098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4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4"/>
            <a:ext cx="9144003" cy="5098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5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4"/>
            <a:ext cx="9144003" cy="5098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6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4"/>
            <a:ext cx="9144003" cy="5098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7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4"/>
            <a:ext cx="9144003" cy="5098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8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4"/>
            <a:ext cx="9144003" cy="5098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9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/>
              <a:t>Open Source Tailscale?</a:t>
            </a:r>
            <a:endParaRPr b="1" sz="5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900" y="777938"/>
            <a:ext cx="6734175" cy="33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Headscale</a:t>
            </a:r>
            <a:endParaRPr/>
          </a:p>
        </p:txBody>
      </p:sp>
      <p:sp>
        <p:nvSpPr>
          <p:cNvPr id="247" name="Google Shape;247;p41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Open Source management server</a:t>
            </a:r>
            <a:br>
              <a:rPr lang="en"/>
            </a:br>
            <a:r>
              <a:rPr lang="en"/>
              <a:t>for Tailscale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Same features like Tailscale (</a:t>
            </a:r>
            <a:r>
              <a:rPr lang="en"/>
              <a:t>except</a:t>
            </a:r>
            <a:r>
              <a:rPr lang="en"/>
              <a:t> for relays)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 UI (but there are third party UI projects)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 official Tailscale clients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>
                <a:latin typeface="IBM Plex Mono"/>
                <a:ea typeface="IBM Plex Mono"/>
                <a:cs typeface="IBM Plex Mono"/>
                <a:sym typeface="IBM Plex Mono"/>
              </a:rPr>
              <a:t>tailscale up --login-server https://vpn.sl.zone</a:t>
            </a:r>
            <a:endParaRPr b="1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248" name="Google Shape;24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7250" y="-5"/>
            <a:ext cx="4196750" cy="20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/>
              <a:t>Do you </a:t>
            </a:r>
            <a:r>
              <a:rPr b="1" lang="en" sz="5000"/>
              <a:t>need a VPN? 🤔</a:t>
            </a:r>
            <a:endParaRPr b="1" sz="5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2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2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500"/>
              <a:t>Díky za pozornost</a:t>
            </a:r>
            <a:endParaRPr b="1" sz="75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43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500"/>
              <a:t>Otázky?</a:t>
            </a:r>
            <a:endParaRPr b="1" sz="75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4"/>
          <p:cNvSpPr txBox="1"/>
          <p:nvPr>
            <p:ph type="title"/>
          </p:nvPr>
        </p:nvSpPr>
        <p:spPr>
          <a:xfrm>
            <a:off x="283100" y="346650"/>
            <a:ext cx="8518200" cy="42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solidFill>
                  <a:srgbClr val="FFFFFF"/>
                </a:solidFill>
              </a:rPr>
              <a:t>Email</a:t>
            </a:r>
            <a:br>
              <a:rPr lang="en">
                <a:solidFill>
                  <a:srgbClr val="FFFFFF"/>
                </a:solidFill>
              </a:rPr>
            </a:br>
            <a:r>
              <a:rPr lang="en" sz="3800">
                <a:solidFill>
                  <a:srgbClr val="FFFFFF"/>
                </a:solidFill>
              </a:rPr>
              <a:t>ondrej@sika.io</a:t>
            </a:r>
            <a:endParaRPr sz="3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solidFill>
                  <a:schemeClr val="lt1"/>
                </a:solidFill>
              </a:rPr>
              <a:t>Twitter</a:t>
            </a:r>
            <a:endParaRPr b="0" sz="2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1"/>
                </a:solidFill>
              </a:rPr>
              <a:t>@ondrejsika</a:t>
            </a:r>
            <a:endParaRPr sz="3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solidFill>
                  <a:schemeClr val="lt1"/>
                </a:solidFill>
              </a:rPr>
              <a:t>LinkedIn</a:t>
            </a:r>
            <a:endParaRPr b="0"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1"/>
                </a:solidFill>
              </a:rPr>
              <a:t>/in/ondrejsika</a:t>
            </a:r>
            <a:endParaRPr sz="3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2200">
                <a:solidFill>
                  <a:schemeClr val="lt1"/>
                </a:solidFill>
              </a:rPr>
              <a:t>Slides</a:t>
            </a:r>
            <a:endParaRPr b="0"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200">
                <a:solidFill>
                  <a:schemeClr val="lt1"/>
                </a:solidFill>
              </a:rPr>
              <a:t>sika.link/slides</a:t>
            </a:r>
            <a:endParaRPr sz="4200">
              <a:solidFill>
                <a:schemeClr val="lt1"/>
              </a:solidFill>
            </a:endParaRPr>
          </a:p>
        </p:txBody>
      </p:sp>
      <p:pic>
        <p:nvPicPr>
          <p:cNvPr id="266" name="Google Shape;26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4975" y="1152850"/>
            <a:ext cx="3895025" cy="39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/>
              <a:t>You don't!</a:t>
            </a:r>
            <a:endParaRPr b="1" sz="5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500" y="1147511"/>
            <a:ext cx="7687001" cy="254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Cloudflare Access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Secure VPN alternative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Identity based Cloudflare Proxy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Zero trust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Identity based authentication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OIDC (Okta, Keycloak)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Google, Microsoft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Email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3550" y="303950"/>
            <a:ext cx="3338750" cy="278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026"/>
            <a:ext cx="9144001" cy="491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677" y="0"/>
            <a:ext cx="788464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677" y="0"/>
            <a:ext cx="788464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ndrej Sika - prezentace tmava v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E1E1E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